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7" r:id="rId12"/>
    <p:sldId id="268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5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6C966-6F14-4C7A-8A87-4F037506B978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6974-D51C-48C2-A8D3-17D46E093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6C966-6F14-4C7A-8A87-4F037506B978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6974-D51C-48C2-A8D3-17D46E093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6C966-6F14-4C7A-8A87-4F037506B978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6974-D51C-48C2-A8D3-17D46E093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6C966-6F14-4C7A-8A87-4F037506B978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6974-D51C-48C2-A8D3-17D46E093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6C966-6F14-4C7A-8A87-4F037506B978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6974-D51C-48C2-A8D3-17D46E093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6C966-6F14-4C7A-8A87-4F037506B978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6974-D51C-48C2-A8D3-17D46E093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6C966-6F14-4C7A-8A87-4F037506B978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6974-D51C-48C2-A8D3-17D46E093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6C966-6F14-4C7A-8A87-4F037506B978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6974-D51C-48C2-A8D3-17D46E093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6C966-6F14-4C7A-8A87-4F037506B978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6974-D51C-48C2-A8D3-17D46E093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6C966-6F14-4C7A-8A87-4F037506B978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6974-D51C-48C2-A8D3-17D46E093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6C966-6F14-4C7A-8A87-4F037506B978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6974-D51C-48C2-A8D3-17D46E093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6C966-6F14-4C7A-8A87-4F037506B978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6974-D51C-48C2-A8D3-17D46E093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6C966-6F14-4C7A-8A87-4F037506B978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6974-D51C-48C2-A8D3-17D46E0936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6C966-6F14-4C7A-8A87-4F037506B978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96974-D51C-48C2-A8D3-17D46E09360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B%D0%B0%D1%82%D0%B8%D0%BD%D1%81%D0%BA%D0%B8%D0%B9_%D1%8F%D0%B7%D1%8B%D0%BA" TargetMode="External"/><Relationship Id="rId2" Type="http://schemas.openxmlformats.org/officeDocument/2006/relationships/hyperlink" Target="https://ru.wikipedia.org/wiki/%D0%98%D0%BD%D0%B0%D0%BA%D0%BE%D0%BC%D1%8B%D1%81%D0%BB%D0%B8%D0%B5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hyperlink" Target="https://ru.wikipedia.org/wiki/%D0%92%D0%BB%D0%B0%D1%81%D1%82%D1%8C" TargetMode="External"/><Relationship Id="rId4" Type="http://schemas.openxmlformats.org/officeDocument/2006/relationships/hyperlink" Target="https://ru.wikipedia.org/wiki/%D0%A0%D0%B5%D0%BF%D1%80%D0%B5%D1%81%D1%81%D0%B8%D0%B8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ru.wikipedia.org/wiki/%D0%92%D0%B0%D0%B3%D0%BE%D0%BD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3%D1%80%D0%B5%D1%87%D0%B5%D1%81%D0%BA%D0%B8%D0%B9_%D1%8F%D0%B7%D1%8B%D0%BA" TargetMode="External"/><Relationship Id="rId2" Type="http://schemas.openxmlformats.org/officeDocument/2006/relationships/hyperlink" Target="https://ru.wikipedia.org/wiki/%D0%A1%D1%82%D0%B0%D1%80%D0%BE%D0%BE%D0%B1%D1%80%D1%8F%D0%B4%D1%87%D0%B5%D1%81%D1%82%D0%B2%D0%BE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ru.wikipedia.org/wiki/%D0%93%D0%B8%D0%BC%D0%BD%D0%BE%D0%B3%D1%80%D0%B0%D1%84%D0%B8%D1%8F" TargetMode="External"/><Relationship Id="rId5" Type="http://schemas.openxmlformats.org/officeDocument/2006/relationships/hyperlink" Target="https://ru.wikipedia.org/wiki/%D0%9F%D1%80%D0%B0%D0%B2%D0%BE%D1%81%D0%BB%D0%B0%D0%B2%D0%B8%D0%B5" TargetMode="External"/><Relationship Id="rId4" Type="http://schemas.openxmlformats.org/officeDocument/2006/relationships/hyperlink" Target="https://ru.wikipedia.org/wiki/%D0%96%D0%B0%D0%BD%D1%80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764705"/>
            <a:ext cx="7992888" cy="2835746"/>
          </a:xfrm>
        </p:spPr>
        <p:txBody>
          <a:bodyPr>
            <a:normAutofit fontScale="90000"/>
          </a:bodyPr>
          <a:lstStyle/>
          <a:p>
            <a:pPr algn="r"/>
            <a:r>
              <a:rPr lang="ru-RU" sz="4000" i="1" dirty="0" smtClean="0">
                <a:solidFill>
                  <a:srgbClr val="C00000"/>
                </a:solidFill>
              </a:rPr>
              <a:t>«Я </a:t>
            </a:r>
            <a:r>
              <a:rPr lang="ru-RU" sz="4000" i="1" dirty="0">
                <a:solidFill>
                  <a:srgbClr val="C00000"/>
                </a:solidFill>
              </a:rPr>
              <a:t>смотрю в благородном трепете на прожитую жизнь </a:t>
            </a:r>
            <a:r>
              <a:rPr lang="ru-RU" sz="4000" i="1" dirty="0" smtClean="0">
                <a:solidFill>
                  <a:srgbClr val="C00000"/>
                </a:solidFill>
              </a:rPr>
              <a:t>мою» </a:t>
            </a:r>
            <a:r>
              <a:rPr lang="ru-RU" sz="4000" i="1" dirty="0" smtClean="0">
                <a:solidFill>
                  <a:srgbClr val="C00000"/>
                </a:solidFill>
              </a:rPr>
              <a:t/>
            </a:r>
            <a:br>
              <a:rPr lang="ru-RU" sz="4000" i="1" dirty="0" smtClean="0">
                <a:solidFill>
                  <a:srgbClr val="C00000"/>
                </a:solidFill>
              </a:rPr>
            </a:b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3600" dirty="0" smtClean="0"/>
              <a:t>А.И</a:t>
            </a:r>
            <a:r>
              <a:rPr lang="ru-RU" sz="3600" dirty="0"/>
              <a:t>. Солженицын «Акафист</a:t>
            </a:r>
            <a:r>
              <a:rPr lang="ru-RU" sz="3600" dirty="0" smtClean="0"/>
              <a:t>»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7529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/>
                <a:ea typeface="Times New Roman"/>
              </a:rPr>
              <a:t>Назовите автора и произведение, из которого взяты следующие строчки: 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556792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>
                <a:solidFill>
                  <a:srgbClr val="C00000"/>
                </a:solidFill>
                <a:ea typeface="Times New Roman"/>
              </a:rPr>
              <a:t>«Все мы жили рядом с ней и не поняли, что есть она тот самый праведник, без которого, по пословице, не стоит село. </a:t>
            </a:r>
            <a:endParaRPr lang="ru-RU" sz="3600" b="1" i="1" dirty="0" smtClean="0">
              <a:solidFill>
                <a:srgbClr val="C00000"/>
              </a:solidFill>
              <a:ea typeface="Times New Roman"/>
            </a:endParaRPr>
          </a:p>
          <a:p>
            <a:r>
              <a:rPr lang="ru-RU" sz="3600" b="1" i="1" dirty="0" smtClean="0">
                <a:solidFill>
                  <a:srgbClr val="C00000"/>
                </a:solidFill>
                <a:ea typeface="Times New Roman"/>
              </a:rPr>
              <a:t>Ни </a:t>
            </a:r>
            <a:r>
              <a:rPr lang="ru-RU" sz="3600" b="1" i="1" dirty="0">
                <a:solidFill>
                  <a:srgbClr val="C00000"/>
                </a:solidFill>
                <a:ea typeface="Times New Roman"/>
              </a:rPr>
              <a:t>город. </a:t>
            </a:r>
            <a:endParaRPr lang="ru-RU" sz="3600" b="1" i="1" dirty="0" smtClean="0">
              <a:solidFill>
                <a:srgbClr val="C00000"/>
              </a:solidFill>
              <a:ea typeface="Times New Roman"/>
            </a:endParaRPr>
          </a:p>
          <a:p>
            <a:r>
              <a:rPr lang="ru-RU" sz="3600" b="1" i="1" dirty="0" smtClean="0">
                <a:solidFill>
                  <a:srgbClr val="C00000"/>
                </a:solidFill>
                <a:ea typeface="Times New Roman"/>
              </a:rPr>
              <a:t>Ни </a:t>
            </a:r>
            <a:r>
              <a:rPr lang="ru-RU" sz="3600" b="1" i="1" dirty="0">
                <a:solidFill>
                  <a:srgbClr val="C00000"/>
                </a:solidFill>
                <a:ea typeface="Times New Roman"/>
              </a:rPr>
              <a:t>вся земля наша</a:t>
            </a:r>
            <a:r>
              <a:rPr lang="ru-RU" sz="3600" b="1" i="1" dirty="0" smtClean="0">
                <a:solidFill>
                  <a:srgbClr val="C00000"/>
                </a:solidFill>
                <a:ea typeface="Times New Roman"/>
              </a:rPr>
              <a:t>».</a:t>
            </a:r>
            <a:endParaRPr lang="ru-RU" sz="3600" dirty="0"/>
          </a:p>
          <a:p>
            <a:r>
              <a:rPr lang="ru-RU" sz="3600" dirty="0" smtClean="0"/>
              <a:t>                          А.И. Солженицын </a:t>
            </a:r>
          </a:p>
          <a:p>
            <a:r>
              <a:rPr lang="ru-RU" sz="3600" dirty="0"/>
              <a:t> </a:t>
            </a:r>
            <a:r>
              <a:rPr lang="ru-RU" sz="3600" dirty="0" smtClean="0"/>
              <a:t>                           «</a:t>
            </a:r>
            <a:r>
              <a:rPr lang="ru-RU" sz="3600" dirty="0" err="1" smtClean="0"/>
              <a:t>Матрёнин</a:t>
            </a:r>
            <a:r>
              <a:rPr lang="ru-RU" sz="3600" dirty="0" smtClean="0"/>
              <a:t> двор»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4542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Александр Исаевич Солженицын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32040" y="1600200"/>
            <a:ext cx="375476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Диссидент</a:t>
            </a:r>
            <a:r>
              <a:rPr lang="ru-RU" dirty="0"/>
              <a:t> (</a:t>
            </a:r>
            <a:r>
              <a:rPr lang="ru-RU" dirty="0">
                <a:hlinkClick r:id="rId2" tooltip="Инакомыслие"/>
              </a:rPr>
              <a:t>инакомыслящий</a:t>
            </a:r>
            <a:r>
              <a:rPr lang="ru-RU" dirty="0"/>
              <a:t>) (</a:t>
            </a:r>
            <a:r>
              <a:rPr lang="ru-RU" dirty="0">
                <a:hlinkClick r:id="rId3" tooltip="Латинский язык"/>
              </a:rPr>
              <a:t>лат.</a:t>
            </a:r>
            <a:r>
              <a:rPr lang="ru-RU" dirty="0"/>
              <a:t> </a:t>
            </a:r>
            <a:r>
              <a:rPr lang="la-Latn" i="1" dirty="0"/>
              <a:t>dissidens</a:t>
            </a:r>
            <a:r>
              <a:rPr lang="ru-RU" dirty="0"/>
              <a:t> </a:t>
            </a:r>
            <a:r>
              <a:rPr lang="ru-RU" dirty="0" smtClean="0"/>
              <a:t>— «</a:t>
            </a:r>
            <a:r>
              <a:rPr lang="ru-RU" dirty="0"/>
              <a:t>несогласный») — человек, отстаивающий взгляды, которые радикально расходятся с общепринятыми. Зачастую этот конфликт личных убеждений с господствующей доктриной приводит к гонениям, преследованиям и </a:t>
            </a:r>
            <a:r>
              <a:rPr lang="ru-RU" dirty="0">
                <a:hlinkClick r:id="rId4" tooltip="Репрессии"/>
              </a:rPr>
              <a:t>репрессиям</a:t>
            </a:r>
            <a:r>
              <a:rPr lang="ru-RU" dirty="0"/>
              <a:t> со стороны официальных </a:t>
            </a:r>
            <a:r>
              <a:rPr lang="ru-RU" dirty="0">
                <a:hlinkClick r:id="rId5" tooltip="Власть"/>
              </a:rPr>
              <a:t>властей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1026" name="Picture 2" descr="C:\Users\Z-User\Desktop\solzhenicin_aleksandr_isaevich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99" y="1600200"/>
            <a:ext cx="294640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70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latin typeface="Times New Roman"/>
                <a:ea typeface="Times New Roman"/>
              </a:rPr>
              <a:t>Какие ассоциации возникают у вас </a:t>
            </a:r>
            <a:r>
              <a:rPr lang="ru-RU" sz="3600" dirty="0" smtClean="0">
                <a:latin typeface="Times New Roman"/>
                <a:ea typeface="Times New Roman"/>
              </a:rPr>
              <a:t/>
            </a:r>
            <a:br>
              <a:rPr lang="ru-RU" sz="3600" dirty="0" smtClean="0">
                <a:latin typeface="Times New Roman"/>
                <a:ea typeface="Times New Roman"/>
              </a:rPr>
            </a:br>
            <a:r>
              <a:rPr lang="ru-RU" sz="3600" dirty="0" smtClean="0">
                <a:latin typeface="Times New Roman"/>
                <a:ea typeface="Times New Roman"/>
              </a:rPr>
              <a:t>со </a:t>
            </a:r>
            <a:r>
              <a:rPr lang="ru-RU" sz="3600" dirty="0">
                <a:latin typeface="Times New Roman"/>
                <a:ea typeface="Times New Roman"/>
              </a:rPr>
              <a:t>словом «поезд»? </a:t>
            </a:r>
            <a:endParaRPr lang="ru-RU" sz="3600" dirty="0"/>
          </a:p>
        </p:txBody>
      </p:sp>
      <p:pic>
        <p:nvPicPr>
          <p:cNvPr id="2050" name="Picture 2" descr="C:\Users\Z-User\Desktop\poezd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24245"/>
            <a:ext cx="6670882" cy="440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94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152128"/>
          </a:xfrm>
        </p:spPr>
        <p:txBody>
          <a:bodyPr>
            <a:noAutofit/>
          </a:bodyPr>
          <a:lstStyle/>
          <a:p>
            <a:r>
              <a:rPr lang="ru-RU" sz="2800" b="1" dirty="0" err="1"/>
              <a:t>Вагонза́к</a:t>
            </a:r>
            <a:r>
              <a:rPr lang="ru-RU" sz="2800" dirty="0"/>
              <a:t> (</a:t>
            </a:r>
            <a:r>
              <a:rPr lang="ru-RU" sz="2800" i="1" dirty="0" err="1"/>
              <a:t>столыпинский</a:t>
            </a:r>
            <a:r>
              <a:rPr lang="ru-RU" sz="2800" i="1" dirty="0"/>
              <a:t> вагон</a:t>
            </a:r>
            <a:r>
              <a:rPr lang="ru-RU" sz="2800" dirty="0"/>
              <a:t>, </a:t>
            </a:r>
            <a:r>
              <a:rPr lang="ru-RU" sz="2800" i="1" dirty="0"/>
              <a:t>вагон для перевозки </a:t>
            </a:r>
            <a:r>
              <a:rPr lang="ru-RU" sz="2800" i="1" dirty="0" err="1"/>
              <a:t>спецконтингента</a:t>
            </a:r>
            <a:r>
              <a:rPr lang="ru-RU" sz="2800" dirty="0"/>
              <a:t>) — специальный </a:t>
            </a:r>
            <a:r>
              <a:rPr lang="ru-RU" sz="2800" dirty="0">
                <a:hlinkClick r:id="rId2" tooltip="Вагон"/>
              </a:rPr>
              <a:t>вагон</a:t>
            </a:r>
            <a:r>
              <a:rPr lang="ru-RU" sz="2800" dirty="0"/>
              <a:t> для перевозки подследственных и осуждённых.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3074" name="Picture 2" descr="C:\Users\Z-User\Desktop\fe7cfdd584c42e5b21c5c006c980e99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76872"/>
            <a:ext cx="8078387" cy="4241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91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dirty="0"/>
              <a:t>«Ванька-Встанька</a:t>
            </a:r>
            <a:r>
              <a:rPr lang="ru-RU" sz="3600" dirty="0" smtClean="0"/>
              <a:t>» 1947 год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44" y="908720"/>
            <a:ext cx="6419056" cy="5544616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ru-RU" sz="4900" dirty="0"/>
              <a:t>Когда было мне годика три,</a:t>
            </a:r>
          </a:p>
          <a:p>
            <a:pPr marL="0" indent="0">
              <a:buNone/>
            </a:pPr>
            <a:r>
              <a:rPr lang="ru-RU" sz="4900" dirty="0"/>
              <a:t>Принесла </a:t>
            </a:r>
            <a:r>
              <a:rPr lang="ru-RU" sz="4900" dirty="0" err="1"/>
              <a:t>забавушку</a:t>
            </a:r>
            <a:r>
              <a:rPr lang="ru-RU" sz="4900" dirty="0"/>
              <a:t> мне нянька,</a:t>
            </a:r>
          </a:p>
          <a:p>
            <a:pPr marL="0" indent="0">
              <a:buNone/>
            </a:pPr>
            <a:r>
              <a:rPr lang="ru-RU" sz="4900" dirty="0"/>
              <a:t>Опрокинув, пустила: - Смотри,</a:t>
            </a:r>
          </a:p>
          <a:p>
            <a:pPr marL="0" indent="0">
              <a:buNone/>
            </a:pPr>
            <a:r>
              <a:rPr lang="ru-RU" sz="4900" dirty="0"/>
              <a:t>Ванька – </a:t>
            </a:r>
            <a:r>
              <a:rPr lang="ru-RU" sz="4900" dirty="0" err="1"/>
              <a:t>Встанька</a:t>
            </a:r>
            <a:r>
              <a:rPr lang="ru-RU" sz="4900" dirty="0"/>
              <a:t>!</a:t>
            </a:r>
          </a:p>
          <a:p>
            <a:pPr marL="0" indent="0">
              <a:buNone/>
            </a:pPr>
            <a:r>
              <a:rPr lang="ru-RU" sz="4900" dirty="0"/>
              <a:t>Потолкала с тех пор меня жизнь, пошвыряла,</a:t>
            </a:r>
          </a:p>
          <a:p>
            <a:pPr marL="0" indent="0">
              <a:buNone/>
            </a:pPr>
            <a:r>
              <a:rPr lang="ru-RU" sz="4900" dirty="0"/>
              <a:t>Отняла, всё что было сначала</a:t>
            </a:r>
          </a:p>
          <a:p>
            <a:pPr marL="0" indent="0">
              <a:buNone/>
            </a:pPr>
            <a:r>
              <a:rPr lang="ru-RU" sz="4900" dirty="0"/>
              <a:t>Мне, юнцу, нерасчётливо - щедро дано,</a:t>
            </a:r>
          </a:p>
          <a:p>
            <a:pPr marL="0" indent="0">
              <a:buNone/>
            </a:pPr>
            <a:r>
              <a:rPr lang="ru-RU" sz="4900" dirty="0"/>
              <a:t>Сколько раз гнула так, что казалось тошно</a:t>
            </a:r>
          </a:p>
          <a:p>
            <a:pPr marL="0" indent="0">
              <a:buNone/>
            </a:pPr>
            <a:r>
              <a:rPr lang="ru-RU" sz="4900" dirty="0"/>
              <a:t>Даже выжить до вечера.</a:t>
            </a:r>
          </a:p>
          <a:p>
            <a:pPr marL="0" indent="0">
              <a:buNone/>
            </a:pPr>
            <a:r>
              <a:rPr lang="ru-RU" sz="4900" dirty="0"/>
              <a:t>Но…</a:t>
            </a:r>
          </a:p>
          <a:p>
            <a:pPr marL="0" indent="0">
              <a:buNone/>
            </a:pPr>
            <a:r>
              <a:rPr lang="ru-RU" sz="4900" dirty="0"/>
              <a:t>День покойный удался, проглянь-ка</a:t>
            </a:r>
          </a:p>
          <a:p>
            <a:pPr marL="0" indent="0">
              <a:buNone/>
            </a:pPr>
            <a:r>
              <a:rPr lang="ru-RU" sz="4900" dirty="0"/>
              <a:t>Ласка женщины, друга слово, -</a:t>
            </a:r>
          </a:p>
          <a:p>
            <a:pPr marL="0" indent="0">
              <a:buNone/>
            </a:pPr>
            <a:r>
              <a:rPr lang="ru-RU" sz="4900" dirty="0"/>
              <a:t>Я упорно, как Ванька – </a:t>
            </a:r>
            <a:r>
              <a:rPr lang="ru-RU" sz="4900" dirty="0" err="1"/>
              <a:t>встанька</a:t>
            </a:r>
            <a:r>
              <a:rPr lang="ru-RU" sz="4900" dirty="0"/>
              <a:t>,</a:t>
            </a:r>
          </a:p>
          <a:p>
            <a:pPr marL="0" indent="0">
              <a:buNone/>
            </a:pPr>
            <a:r>
              <a:rPr lang="ru-RU" sz="4900" dirty="0"/>
              <a:t>На своём подымаюсь снова.</a:t>
            </a:r>
          </a:p>
          <a:p>
            <a:pPr marL="0" indent="0">
              <a:buNone/>
            </a:pPr>
            <a:r>
              <a:rPr lang="ru-RU" sz="4900" dirty="0"/>
              <a:t>И ведь всё уж потеряно, </a:t>
            </a:r>
            <a:r>
              <a:rPr lang="ru-RU" sz="4900" dirty="0" smtClean="0"/>
              <a:t>кажется,</a:t>
            </a:r>
          </a:p>
          <a:p>
            <a:pPr marL="0" indent="0">
              <a:buNone/>
            </a:pPr>
            <a:r>
              <a:rPr lang="ru-RU" sz="4900" dirty="0" smtClean="0"/>
              <a:t>И сомненьям моим не улечься, -</a:t>
            </a:r>
          </a:p>
          <a:p>
            <a:pPr marL="0" indent="0">
              <a:buNone/>
            </a:pPr>
            <a:r>
              <a:rPr lang="ru-RU" sz="4900" dirty="0" smtClean="0"/>
              <a:t>А </a:t>
            </a:r>
            <a:r>
              <a:rPr lang="ru-RU" sz="4900" dirty="0"/>
              <a:t>опять я готов отважиться!</a:t>
            </a:r>
          </a:p>
          <a:p>
            <a:pPr marL="0" indent="0">
              <a:buNone/>
            </a:pPr>
            <a:r>
              <a:rPr lang="ru-RU" sz="4900" dirty="0"/>
              <a:t>А опять я готов увлечься!</a:t>
            </a:r>
          </a:p>
          <a:p>
            <a:pPr marL="0" indent="0">
              <a:buNone/>
            </a:pPr>
            <a:r>
              <a:rPr lang="ru-RU" sz="4900" dirty="0"/>
              <a:t>Как же мало надо для тела,</a:t>
            </a:r>
          </a:p>
          <a:p>
            <a:pPr marL="0" indent="0">
              <a:buNone/>
            </a:pPr>
            <a:r>
              <a:rPr lang="ru-RU" sz="4900" dirty="0"/>
              <a:t>Чтоб от недуга к жизни </a:t>
            </a:r>
            <a:r>
              <a:rPr lang="ru-RU" sz="4900" dirty="0" err="1"/>
              <a:t>взняться</a:t>
            </a:r>
            <a:r>
              <a:rPr lang="ru-RU" sz="4900" dirty="0"/>
              <a:t>!</a:t>
            </a:r>
          </a:p>
          <a:p>
            <a:pPr marL="0" indent="0">
              <a:buNone/>
            </a:pPr>
            <a:r>
              <a:rPr lang="ru-RU" sz="4900" dirty="0"/>
              <a:t>Кто ж мне душу такую сделал,</a:t>
            </a:r>
          </a:p>
          <a:p>
            <a:pPr marL="0" indent="0">
              <a:buNone/>
            </a:pPr>
            <a:r>
              <a:rPr lang="ru-RU" sz="4900" dirty="0"/>
              <a:t>Что опять я могу смеяться?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63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Z-User\Desktop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301" y="583115"/>
            <a:ext cx="6575000" cy="493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60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Скрещение судеб и творчества</a:t>
            </a:r>
            <a:endParaRPr lang="ru-RU" sz="3600" dirty="0"/>
          </a:p>
        </p:txBody>
      </p:sp>
      <p:pic>
        <p:nvPicPr>
          <p:cNvPr id="5123" name="Picture 3" descr="C:\Users\Z-User\Desktop\466-125f10fd2e3b4ce4bb4a6e03bc32fad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74" y="1268760"/>
            <a:ext cx="7972950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22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Z-User\Desktop\1463246069-3714714c7bd0947b1670174b87a55c3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45896"/>
            <a:ext cx="3725102" cy="5935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95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Z-User\Desktop\Im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87902"/>
            <a:ext cx="8280920" cy="495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62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Z-User\Desktop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79" y="498984"/>
            <a:ext cx="6690997" cy="5018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24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err="1"/>
              <a:t>Ака́фист</a:t>
            </a:r>
            <a:r>
              <a:rPr lang="ru-RU" dirty="0"/>
              <a:t>, у </a:t>
            </a:r>
            <a:r>
              <a:rPr lang="ru-RU" dirty="0">
                <a:hlinkClick r:id="rId2" tooltip="Старообрядчество"/>
              </a:rPr>
              <a:t>старообрядцев</a:t>
            </a:r>
            <a:r>
              <a:rPr lang="ru-RU" dirty="0"/>
              <a:t> </a:t>
            </a:r>
            <a:r>
              <a:rPr lang="ru-RU" b="1" dirty="0" err="1"/>
              <a:t>ака́фисто</a:t>
            </a:r>
            <a:r>
              <a:rPr lang="ru-RU" dirty="0"/>
              <a:t>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(</a:t>
            </a:r>
            <a:r>
              <a:rPr lang="ru-RU" dirty="0">
                <a:hlinkClick r:id="rId3" tooltip="Греческий язык"/>
              </a:rPr>
              <a:t>греч.</a:t>
            </a:r>
            <a:r>
              <a:rPr lang="ru-RU" dirty="0"/>
              <a:t> </a:t>
            </a:r>
            <a:r>
              <a:rPr lang="ru-RU" dirty="0">
                <a:latin typeface="palatino linotype"/>
              </a:rPr>
              <a:t>Ο </a:t>
            </a:r>
            <a:r>
              <a:rPr lang="ru-RU" dirty="0" err="1">
                <a:latin typeface="palatino linotype"/>
              </a:rPr>
              <a:t>Ακάθιστος</a:t>
            </a:r>
            <a:r>
              <a:rPr lang="ru-RU" dirty="0">
                <a:latin typeface="palatino linotype"/>
              </a:rPr>
              <a:t> </a:t>
            </a:r>
            <a:r>
              <a:rPr lang="ru-RU" dirty="0" err="1">
                <a:latin typeface="palatino linotype"/>
              </a:rPr>
              <a:t>Ύμνος</a:t>
            </a:r>
            <a:r>
              <a:rPr lang="ru-RU" dirty="0"/>
              <a:t>, также </a:t>
            </a:r>
            <a:r>
              <a:rPr lang="ru-RU" i="1" dirty="0" err="1"/>
              <a:t>неседален</a:t>
            </a:r>
            <a:r>
              <a:rPr lang="ru-RU" dirty="0"/>
              <a:t>, </a:t>
            </a:r>
            <a:r>
              <a:rPr lang="ru-RU" i="1" dirty="0" err="1"/>
              <a:t>неседальная</a:t>
            </a:r>
            <a:r>
              <a:rPr lang="ru-RU" i="1" dirty="0"/>
              <a:t> песнь</a:t>
            </a:r>
            <a:r>
              <a:rPr lang="ru-RU" dirty="0"/>
              <a:t>, то есть «песнь, которую поют, не садясь, стоя») — </a:t>
            </a:r>
            <a:r>
              <a:rPr lang="ru-RU" dirty="0">
                <a:hlinkClick r:id="rId4" tooltip="Жанр"/>
              </a:rPr>
              <a:t>жанр</a:t>
            </a:r>
            <a:r>
              <a:rPr lang="ru-RU" dirty="0"/>
              <a:t> </a:t>
            </a:r>
            <a:r>
              <a:rPr lang="ru-RU" dirty="0">
                <a:hlinkClick r:id="rId5" tooltip="Православие"/>
              </a:rPr>
              <a:t>православной</a:t>
            </a:r>
            <a:r>
              <a:rPr lang="ru-RU" dirty="0"/>
              <a:t> церковной </a:t>
            </a:r>
            <a:r>
              <a:rPr lang="ru-RU" dirty="0" err="1">
                <a:hlinkClick r:id="rId6" tooltip="Гимнография"/>
              </a:rPr>
              <a:t>гимнографии</a:t>
            </a:r>
            <a:r>
              <a:rPr lang="ru-RU" dirty="0"/>
              <a:t>, представляющий собой хвалебно-благодарственное пение, посвящённое Господу Богу, Богородице, ангелу или (чаще всего) тому или иному </a:t>
            </a:r>
            <a:r>
              <a:rPr lang="ru-RU" dirty="0" smtClean="0"/>
              <a:t>                      святому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0142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476672"/>
            <a:ext cx="4038600" cy="5649491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 smtClean="0">
                <a:ea typeface="Times New Roman"/>
                <a:cs typeface="Times New Roman"/>
              </a:rPr>
              <a:t>    Да </a:t>
            </a:r>
            <a:r>
              <a:rPr lang="ru-RU" sz="2900" b="1" dirty="0">
                <a:ea typeface="Times New Roman"/>
                <a:cs typeface="Times New Roman"/>
              </a:rPr>
              <a:t>когда ж я так </a:t>
            </a:r>
            <a:r>
              <a:rPr lang="ru-RU" sz="2900" b="1" dirty="0" err="1">
                <a:ea typeface="Times New Roman"/>
                <a:cs typeface="Times New Roman"/>
              </a:rPr>
              <a:t>допуста</a:t>
            </a:r>
            <a:r>
              <a:rPr lang="ru-RU" sz="2900" b="1" dirty="0">
                <a:ea typeface="Times New Roman"/>
                <a:cs typeface="Times New Roman"/>
              </a:rPr>
              <a:t>, дочиста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 smtClean="0">
                <a:ea typeface="Times New Roman"/>
                <a:cs typeface="Times New Roman"/>
              </a:rPr>
              <a:t>    Всё </a:t>
            </a:r>
            <a:r>
              <a:rPr lang="ru-RU" sz="2900" b="1" dirty="0">
                <a:ea typeface="Times New Roman"/>
                <a:cs typeface="Times New Roman"/>
              </a:rPr>
              <a:t>развеял из зёрен благих?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 smtClean="0">
                <a:ea typeface="Times New Roman"/>
                <a:cs typeface="Times New Roman"/>
              </a:rPr>
              <a:t>    Ведь </a:t>
            </a:r>
            <a:r>
              <a:rPr lang="ru-RU" sz="2900" b="1" dirty="0">
                <a:ea typeface="Times New Roman"/>
                <a:cs typeface="Times New Roman"/>
              </a:rPr>
              <a:t>провёл же и я отрочество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 smtClean="0">
                <a:ea typeface="Times New Roman"/>
                <a:cs typeface="Times New Roman"/>
              </a:rPr>
              <a:t>    В </a:t>
            </a:r>
            <a:r>
              <a:rPr lang="ru-RU" sz="2900" b="1" dirty="0">
                <a:ea typeface="Times New Roman"/>
                <a:cs typeface="Times New Roman"/>
              </a:rPr>
              <a:t>светлом пении храмов Твоих?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 smtClean="0">
                <a:ea typeface="Times New Roman"/>
                <a:cs typeface="Times New Roman"/>
              </a:rPr>
              <a:t>    </a:t>
            </a:r>
            <a:r>
              <a:rPr lang="ru-RU" sz="2900" b="1" dirty="0" err="1" smtClean="0">
                <a:ea typeface="Times New Roman"/>
                <a:cs typeface="Times New Roman"/>
              </a:rPr>
              <a:t>Рассверкалась</a:t>
            </a:r>
            <a:r>
              <a:rPr lang="ru-RU" sz="2900" b="1" dirty="0" smtClean="0">
                <a:ea typeface="Times New Roman"/>
                <a:cs typeface="Times New Roman"/>
              </a:rPr>
              <a:t> </a:t>
            </a:r>
            <a:r>
              <a:rPr lang="ru-RU" sz="2900" b="1" dirty="0">
                <a:ea typeface="Times New Roman"/>
                <a:cs typeface="Times New Roman"/>
              </a:rPr>
              <a:t>премудрость книжная,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 smtClean="0">
                <a:ea typeface="Times New Roman"/>
                <a:cs typeface="Times New Roman"/>
              </a:rPr>
              <a:t>    Мой </a:t>
            </a:r>
            <a:r>
              <a:rPr lang="ru-RU" sz="2900" b="1" dirty="0">
                <a:ea typeface="Times New Roman"/>
                <a:cs typeface="Times New Roman"/>
              </a:rPr>
              <a:t>надменный пронзая мозг,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 smtClean="0">
                <a:ea typeface="Times New Roman"/>
                <a:cs typeface="Times New Roman"/>
              </a:rPr>
              <a:t>    Тайны </a:t>
            </a:r>
            <a:r>
              <a:rPr lang="ru-RU" sz="2900" b="1" dirty="0">
                <a:ea typeface="Times New Roman"/>
                <a:cs typeface="Times New Roman"/>
              </a:rPr>
              <a:t>мира явились – </a:t>
            </a:r>
            <a:r>
              <a:rPr lang="ru-RU" sz="2900" b="1" dirty="0" err="1">
                <a:ea typeface="Times New Roman"/>
                <a:cs typeface="Times New Roman"/>
              </a:rPr>
              <a:t>постижными</a:t>
            </a:r>
            <a:r>
              <a:rPr lang="ru-RU" sz="2900" b="1" dirty="0">
                <a:ea typeface="Times New Roman"/>
                <a:cs typeface="Times New Roman"/>
              </a:rPr>
              <a:t>,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 smtClean="0">
                <a:ea typeface="Times New Roman"/>
                <a:cs typeface="Times New Roman"/>
              </a:rPr>
              <a:t>    Жребий </a:t>
            </a:r>
            <a:r>
              <a:rPr lang="ru-RU" sz="2900" b="1" dirty="0">
                <a:ea typeface="Times New Roman"/>
                <a:cs typeface="Times New Roman"/>
              </a:rPr>
              <a:t>жизни – податлив как воск.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 smtClean="0">
                <a:ea typeface="Times New Roman"/>
                <a:cs typeface="Times New Roman"/>
              </a:rPr>
              <a:t>    Кровь </a:t>
            </a:r>
            <a:r>
              <a:rPr lang="ru-RU" sz="2900" b="1" dirty="0">
                <a:ea typeface="Times New Roman"/>
                <a:cs typeface="Times New Roman"/>
              </a:rPr>
              <a:t>бурлила – и каждый </a:t>
            </a:r>
            <a:r>
              <a:rPr lang="ru-RU" sz="2900" b="1" dirty="0" err="1">
                <a:ea typeface="Times New Roman"/>
                <a:cs typeface="Times New Roman"/>
              </a:rPr>
              <a:t>выполоск</a:t>
            </a:r>
            <a:endParaRPr lang="ru-RU" sz="2900" b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 smtClean="0">
                <a:ea typeface="Times New Roman"/>
                <a:cs typeface="Times New Roman"/>
              </a:rPr>
              <a:t>    </a:t>
            </a:r>
            <a:r>
              <a:rPr lang="ru-RU" sz="2900" b="1" dirty="0" err="1" smtClean="0">
                <a:ea typeface="Times New Roman"/>
                <a:cs typeface="Times New Roman"/>
              </a:rPr>
              <a:t>Иноцветно</a:t>
            </a:r>
            <a:r>
              <a:rPr lang="ru-RU" sz="2900" b="1" dirty="0" smtClean="0">
                <a:ea typeface="Times New Roman"/>
                <a:cs typeface="Times New Roman"/>
              </a:rPr>
              <a:t> </a:t>
            </a:r>
            <a:r>
              <a:rPr lang="ru-RU" sz="2900" b="1" dirty="0">
                <a:ea typeface="Times New Roman"/>
                <a:cs typeface="Times New Roman"/>
              </a:rPr>
              <a:t>сверкал впереди,-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 smtClean="0">
                <a:ea typeface="Times New Roman"/>
                <a:cs typeface="Times New Roman"/>
              </a:rPr>
              <a:t>    И</a:t>
            </a:r>
            <a:r>
              <a:rPr lang="ru-RU" sz="2900" b="1" dirty="0">
                <a:ea typeface="Times New Roman"/>
                <a:cs typeface="Times New Roman"/>
              </a:rPr>
              <a:t>, без грохота, тихо рассыпалось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 smtClean="0">
                <a:ea typeface="Times New Roman"/>
                <a:cs typeface="Times New Roman"/>
              </a:rPr>
              <a:t>    Зданье </a:t>
            </a:r>
            <a:r>
              <a:rPr lang="ru-RU" sz="2900" b="1" dirty="0">
                <a:ea typeface="Times New Roman"/>
                <a:cs typeface="Times New Roman"/>
              </a:rPr>
              <a:t>веры в моей груди.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476672"/>
            <a:ext cx="4038600" cy="5649491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>
                <a:ea typeface="Times New Roman"/>
                <a:cs typeface="Times New Roman"/>
              </a:rPr>
              <a:t>Но пройдя между </a:t>
            </a:r>
            <a:r>
              <a:rPr lang="ru-RU" sz="2900" b="1" dirty="0" err="1">
                <a:ea typeface="Times New Roman"/>
                <a:cs typeface="Times New Roman"/>
              </a:rPr>
              <a:t>быти</a:t>
            </a:r>
            <a:r>
              <a:rPr lang="ru-RU" sz="2900" b="1" dirty="0">
                <a:ea typeface="Times New Roman"/>
                <a:cs typeface="Times New Roman"/>
              </a:rPr>
              <a:t> и </a:t>
            </a:r>
            <a:r>
              <a:rPr lang="ru-RU" sz="2900" b="1" dirty="0" err="1">
                <a:ea typeface="Times New Roman"/>
                <a:cs typeface="Times New Roman"/>
              </a:rPr>
              <a:t>небыти</a:t>
            </a:r>
            <a:r>
              <a:rPr lang="ru-RU" sz="2900" b="1" dirty="0">
                <a:ea typeface="Times New Roman"/>
                <a:cs typeface="Times New Roman"/>
              </a:rPr>
              <a:t>,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>
                <a:ea typeface="Times New Roman"/>
                <a:cs typeface="Times New Roman"/>
              </a:rPr>
              <a:t>Упадав и держась на </a:t>
            </a:r>
            <a:r>
              <a:rPr lang="ru-RU" sz="2900" b="1" dirty="0" smtClean="0">
                <a:ea typeface="Times New Roman"/>
                <a:cs typeface="Times New Roman"/>
              </a:rPr>
              <a:t>краю,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 smtClean="0">
                <a:ea typeface="Times New Roman"/>
                <a:cs typeface="Times New Roman"/>
              </a:rPr>
              <a:t>Я смотрю в благодарственном трепете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 smtClean="0">
                <a:ea typeface="Times New Roman"/>
                <a:cs typeface="Times New Roman"/>
              </a:rPr>
              <a:t>На </a:t>
            </a:r>
            <a:r>
              <a:rPr lang="ru-RU" sz="2900" b="1" dirty="0">
                <a:ea typeface="Times New Roman"/>
                <a:cs typeface="Times New Roman"/>
              </a:rPr>
              <a:t>прожитую жизнь мою.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>
                <a:ea typeface="Times New Roman"/>
                <a:cs typeface="Times New Roman"/>
              </a:rPr>
              <a:t>Не рассудком моим, не желанием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>
                <a:ea typeface="Times New Roman"/>
                <a:cs typeface="Times New Roman"/>
              </a:rPr>
              <a:t>Освещён её каждый излом –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>
                <a:ea typeface="Times New Roman"/>
                <a:cs typeface="Times New Roman"/>
              </a:rPr>
              <a:t>Смысла Высшего ровным сиянием,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>
                <a:ea typeface="Times New Roman"/>
                <a:cs typeface="Times New Roman"/>
              </a:rPr>
              <a:t>Объяснившимся мне потом.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>
                <a:ea typeface="Times New Roman"/>
                <a:cs typeface="Times New Roman"/>
              </a:rPr>
              <a:t>И теперь возвращённою мерою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 err="1">
                <a:ea typeface="Times New Roman"/>
                <a:cs typeface="Times New Roman"/>
              </a:rPr>
              <a:t>Надчерпнувши</a:t>
            </a:r>
            <a:r>
              <a:rPr lang="ru-RU" sz="2900" b="1" dirty="0">
                <a:ea typeface="Times New Roman"/>
                <a:cs typeface="Times New Roman"/>
              </a:rPr>
              <a:t> воды живой, -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>
                <a:ea typeface="Times New Roman"/>
                <a:cs typeface="Times New Roman"/>
              </a:rPr>
              <a:t>Бог Вселенной! Я снова верую!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>
                <a:ea typeface="Times New Roman"/>
                <a:cs typeface="Times New Roman"/>
              </a:rPr>
              <a:t>И с отрекшимся был Ты со мной…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09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Синквейн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</a:t>
            </a:r>
            <a:r>
              <a:rPr lang="ru-RU" dirty="0"/>
              <a:t>С</a:t>
            </a:r>
            <a:r>
              <a:rPr lang="ru-RU" dirty="0" smtClean="0"/>
              <a:t>олженицын </a:t>
            </a:r>
          </a:p>
          <a:p>
            <a:r>
              <a:rPr lang="ru-RU" dirty="0" smtClean="0"/>
              <a:t>2. 2 </a:t>
            </a:r>
            <a:r>
              <a:rPr lang="ru-RU" dirty="0" smtClean="0"/>
              <a:t>прилагательных </a:t>
            </a:r>
            <a:r>
              <a:rPr lang="ru-RU" dirty="0" smtClean="0"/>
              <a:t>(какой?)</a:t>
            </a:r>
          </a:p>
          <a:p>
            <a:r>
              <a:rPr lang="ru-RU" dirty="0" smtClean="0"/>
              <a:t>3. 3 глагола (что делал?)</a:t>
            </a:r>
          </a:p>
          <a:p>
            <a:r>
              <a:rPr lang="ru-RU" dirty="0" smtClean="0"/>
              <a:t>4. фраза о писателе</a:t>
            </a:r>
          </a:p>
          <a:p>
            <a:r>
              <a:rPr lang="ru-RU" dirty="0" smtClean="0"/>
              <a:t>5. образный синоним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710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1">
  <a:themeElements>
    <a:clrScheme name="Другая 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Тема11</Template>
  <TotalTime>54</TotalTime>
  <Words>450</Words>
  <Application>Microsoft Office PowerPoint</Application>
  <PresentationFormat>Экран (4:3)</PresentationFormat>
  <Paragraphs>67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Тема11</vt:lpstr>
      <vt:lpstr>«Я смотрю в благородном трепете на прожитую жизнь мою»   А.И. Солженицын «Акафист» </vt:lpstr>
      <vt:lpstr>Назовите автора и произведение, из которого взяты следующие строчки: </vt:lpstr>
      <vt:lpstr>Александр Исаевич Солженицын</vt:lpstr>
      <vt:lpstr>Какие ассоциации возникают у вас  со словом «поезд»? </vt:lpstr>
      <vt:lpstr>Вагонза́к (столыпинский вагон, вагон для перевозки спецконтингента) — специальный вагон для перевозки подследственных и осуждённых. </vt:lpstr>
      <vt:lpstr>«Ванька-Встанька» 1947 год</vt:lpstr>
      <vt:lpstr>Презентация PowerPoint</vt:lpstr>
      <vt:lpstr>Скрещение судеб и творчества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Синквейн 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 Я смотрю в благородном трепете на прожитую жизнь мою.»   А.И. Солженицын «Акафист».</dc:title>
  <dc:creator>Z-User</dc:creator>
  <cp:lastModifiedBy>user</cp:lastModifiedBy>
  <cp:revision>7</cp:revision>
  <dcterms:created xsi:type="dcterms:W3CDTF">2017-01-23T11:25:40Z</dcterms:created>
  <dcterms:modified xsi:type="dcterms:W3CDTF">2017-01-27T05:43:13Z</dcterms:modified>
</cp:coreProperties>
</file>